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3243" r:id="rId3"/>
    <p:sldId id="334" r:id="rId4"/>
    <p:sldId id="3236" r:id="rId5"/>
    <p:sldId id="3242" r:id="rId6"/>
    <p:sldId id="3237" r:id="rId7"/>
    <p:sldId id="3239" r:id="rId8"/>
    <p:sldId id="3241" r:id="rId9"/>
    <p:sldId id="3244" r:id="rId10"/>
    <p:sldId id="321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EE"/>
    <a:srgbClr val="333333"/>
    <a:srgbClr val="00A1FF"/>
    <a:srgbClr val="004098"/>
    <a:srgbClr val="3EB370"/>
    <a:srgbClr val="6CC4BE"/>
    <a:srgbClr val="567EBA"/>
    <a:srgbClr val="036EB8"/>
    <a:srgbClr val="03B4B8"/>
    <a:srgbClr val="D1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8" autoAdjust="0"/>
    <p:restoredTop sz="87645" autoAdjust="0"/>
  </p:normalViewPr>
  <p:slideViewPr>
    <p:cSldViewPr snapToGrid="0" showGuides="1">
      <p:cViewPr varScale="1">
        <p:scale>
          <a:sx n="128" d="100"/>
          <a:sy n="128" d="100"/>
        </p:scale>
        <p:origin x="480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13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0DE4A-4F44-438B-9627-5D0D06ACD48B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CB81-37E1-44C8-9C8A-2C47762A7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2580" r="6411" b="282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4" y="2172508"/>
            <a:ext cx="2691493" cy="26374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" y="1013893"/>
            <a:ext cx="8478453" cy="38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79843" y="206372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" y="1013893"/>
            <a:ext cx="8478453" cy="3800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79843" y="206372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hasCustomPrompt="1"/>
          </p:nvPr>
        </p:nvSpPr>
        <p:spPr>
          <a:xfrm>
            <a:off x="440422" y="212597"/>
            <a:ext cx="8263156" cy="57884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1395" y="1200150"/>
            <a:ext cx="8263156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5860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85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hasCustomPrompt="1"/>
          </p:nvPr>
        </p:nvSpPr>
        <p:spPr>
          <a:xfrm>
            <a:off x="461395" y="212597"/>
            <a:ext cx="8263156" cy="57884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1395" y="1200150"/>
            <a:ext cx="8263156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5860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85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7030"/>
            <a:ext cx="863580" cy="349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461395" y="212597"/>
            <a:ext cx="8263156" cy="57884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1395" y="1200150"/>
            <a:ext cx="8263156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33333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7196165" y="4815205"/>
            <a:ext cx="1709747" cy="3282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2023 UWA | CONFIDENTIAL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216"/>
            <a:ext cx="4135030" cy="41350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044453" y="1930734"/>
            <a:ext cx="1824419" cy="829026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2800" b="0" spc="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GB" altLang="zh-CN" dirty="0"/>
              <a:t>THANKS 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" y="3875714"/>
            <a:ext cx="1122901" cy="450150"/>
          </a:xfrm>
          <a:prstGeom prst="rect">
            <a:avLst/>
          </a:prstGeom>
        </p:spPr>
      </p:pic>
      <p:sp>
        <p:nvSpPr>
          <p:cNvPr id="6" name="内容占位符 10"/>
          <p:cNvSpPr>
            <a:spLocks noGrp="1"/>
          </p:cNvSpPr>
          <p:nvPr>
            <p:ph sz="quarter" idx="14" hasCustomPrompt="1"/>
          </p:nvPr>
        </p:nvSpPr>
        <p:spPr>
          <a:xfrm>
            <a:off x="659363" y="4560128"/>
            <a:ext cx="2125104" cy="3390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GB" altLang="zh-CN" dirty="0"/>
              <a:t>www.theUWA.org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760005" y="1943034"/>
            <a:ext cx="3142343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j-cs"/>
              </a:rPr>
              <a:t>THANKS</a:t>
            </a:r>
            <a:endParaRPr lang="zh-CN" altLang="en-US" sz="3600" b="1" dirty="0">
              <a:solidFill>
                <a:srgbClr val="0080E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j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"/>
            <a:ext cx="4571933" cy="5143500"/>
          </a:xfrm>
          <a:prstGeom prst="rect">
            <a:avLst/>
          </a:prstGeom>
          <a:solidFill>
            <a:srgbClr val="00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21038" r="5444" b="25982"/>
          <a:stretch>
            <a:fillRect/>
          </a:stretch>
        </p:blipFill>
        <p:spPr>
          <a:xfrm>
            <a:off x="529458" y="1695378"/>
            <a:ext cx="3701089" cy="1523959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 userDrawn="1"/>
        </p:nvSpPr>
        <p:spPr>
          <a:xfrm>
            <a:off x="7196165" y="4815205"/>
            <a:ext cx="1709747" cy="3282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2023 UWA | CONFIDENTIAL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8866-DC75-4111-ABAA-814722AE95DF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4F4F-00E0-42D4-ADA9-CC9E6417AD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6495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r="20256" b="24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4" y="2172508"/>
            <a:ext cx="2691493" cy="26374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8482" r="15201" b="1146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4" y="2172508"/>
            <a:ext cx="2691493" cy="26374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47" y="3387012"/>
            <a:ext cx="1192634" cy="119263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tx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lang="en-US" altLang="zh-CN" sz="1000" b="0" i="0" kern="1200" cap="all" spc="140" baseline="0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ea typeface="+mn-ea"/>
                <a:cs typeface="Arial Narrow Regular" panose="020B07060202020A0204" charset="0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" y="617772"/>
            <a:ext cx="1420122" cy="5755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3" y="3178497"/>
            <a:ext cx="1523978" cy="15239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118552"/>
            <a:ext cx="2255647" cy="791765"/>
          </a:xfrm>
        </p:spPr>
        <p:txBody>
          <a:bodyPr vert="horz" anchor="t">
            <a:noAutofit/>
          </a:bodyPr>
          <a:lstStyle>
            <a:lvl1pPr algn="l">
              <a:lnSpc>
                <a:spcPct val="100000"/>
              </a:lnSpc>
              <a:defRPr sz="4800" b="0" spc="0">
                <a:solidFill>
                  <a:srgbClr val="0080EE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PART A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2850341" y="2281046"/>
            <a:ext cx="4457756" cy="58732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pPr lvl="0"/>
            <a:r>
              <a:rPr lang="en-GB" altLang="zh-CN" dirty="0"/>
              <a:t>The UHD World Association </a:t>
            </a:r>
          </a:p>
          <a:p>
            <a:pPr lvl="0"/>
            <a:r>
              <a:rPr lang="en-GB" altLang="zh-CN" dirty="0"/>
              <a:t>Launch and Industry Conference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344695"/>
            <a:ext cx="2125104" cy="537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GB" altLang="zh-CN" dirty="0"/>
              <a:t>UHD World Association</a:t>
            </a:r>
          </a:p>
          <a:p>
            <a:pPr lvl="0"/>
            <a:r>
              <a:rPr lang="en-GB" altLang="zh-CN" dirty="0"/>
              <a:t>www.theUWA.org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1" y="2322991"/>
            <a:ext cx="2537926" cy="24869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9" y="553479"/>
            <a:ext cx="1435645" cy="57552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7029"/>
            <a:ext cx="863580" cy="349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80844" y="206371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22030" y="4981575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014730"/>
            <a:ext cx="8478520" cy="3799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7029"/>
            <a:ext cx="863580" cy="349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79843" y="206371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33333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5860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1" y="1036414"/>
            <a:ext cx="8440578" cy="377816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 hasCustomPrompt="1"/>
          </p:nvPr>
        </p:nvSpPr>
        <p:spPr>
          <a:xfrm>
            <a:off x="880844" y="206372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8866-DC75-4111-ABAA-814722AE95DF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4F4F-00E0-42D4-ADA9-CC9E6417AD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6495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uwa.com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43" y="1691442"/>
            <a:ext cx="7926204" cy="880308"/>
          </a:xfrm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zh-CN" altLang="en-US" sz="3200" dirty="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标准需求提案名称：</a:t>
            </a:r>
            <a:r>
              <a:rPr lang="en-US" altLang="zh-CN" sz="3200" dirty="0" err="1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xxxxxxxx</a:t>
            </a:r>
            <a:endParaRPr lang="zh-CN" altLang="en-US" sz="3200" dirty="0">
              <a:solidFill>
                <a:srgbClr val="0080E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571443" y="4512853"/>
            <a:ext cx="2010392" cy="234950"/>
          </a:xfrm>
        </p:spPr>
        <p:txBody>
          <a:bodyPr>
            <a:normAutofit/>
          </a:bodyPr>
          <a:lstStyle/>
          <a:p>
            <a:r>
              <a:rPr lang="en-GB" altLang="zh-CN" dirty="0">
                <a:hlinkClick r:id="rId2"/>
              </a:rPr>
              <a:t>www.theUWA.</a:t>
            </a:r>
            <a:r>
              <a:rPr lang="en-US" altLang="zh-CN" dirty="0">
                <a:hlinkClick r:id="rId2"/>
              </a:rPr>
              <a:t>COM</a:t>
            </a:r>
            <a:r>
              <a:rPr lang="en-US" altLang="zh-CN" dirty="0"/>
              <a:t> </a:t>
            </a:r>
            <a:endParaRPr lang="en-GB" altLang="zh-CN" dirty="0"/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571443" y="3024948"/>
            <a:ext cx="4347192" cy="880308"/>
          </a:xfrm>
        </p:spPr>
        <p:txBody>
          <a:bodyPr>
            <a:normAutofit/>
          </a:bodyPr>
          <a:lstStyle/>
          <a:p>
            <a:r>
              <a:rPr lang="zh-CN" altLang="en-US" dirty="0"/>
              <a:t>提案人</a:t>
            </a:r>
            <a:r>
              <a:rPr lang="en-US" altLang="zh-CN" dirty="0"/>
              <a:t>&amp;</a:t>
            </a:r>
            <a:r>
              <a:rPr lang="zh-CN" altLang="en-US" dirty="0"/>
              <a:t>单位：</a:t>
            </a:r>
            <a:endParaRPr lang="en-US" altLang="zh-CN" dirty="0"/>
          </a:p>
        </p:txBody>
      </p:sp>
      <p:sp>
        <p:nvSpPr>
          <p:cNvPr id="6" name="内容占位符 4"/>
          <p:cNvSpPr txBox="1"/>
          <p:nvPr/>
        </p:nvSpPr>
        <p:spPr>
          <a:xfrm>
            <a:off x="4572000" y="278760"/>
            <a:ext cx="4135718" cy="4324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00" kern="1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提案编号：             状态：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59076" y="440924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2024</a:t>
            </a:r>
            <a:r>
              <a:rPr lang="zh-CN" altLang="en-US" sz="1600" dirty="0">
                <a:latin typeface="+mn-ea"/>
              </a:rPr>
              <a:t>版）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遗留意见处理情况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16919" y="842308"/>
          <a:ext cx="7929280" cy="2880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序号</a:t>
                      </a:r>
                    </a:p>
                  </a:txBody>
                  <a:tcPr anchor="ctr">
                    <a:solidFill>
                      <a:srgbClr val="008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提出单位</a:t>
                      </a:r>
                    </a:p>
                  </a:txBody>
                  <a:tcPr anchor="ctr">
                    <a:solidFill>
                      <a:srgbClr val="008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提出时间</a:t>
                      </a:r>
                    </a:p>
                  </a:txBody>
                  <a:tcPr anchor="ctr">
                    <a:solidFill>
                      <a:srgbClr val="008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意见内容</a:t>
                      </a:r>
                    </a:p>
                  </a:txBody>
                  <a:tcPr anchor="ctr">
                    <a:solidFill>
                      <a:srgbClr val="0080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处理意见</a:t>
                      </a:r>
                    </a:p>
                  </a:txBody>
                  <a:tcPr anchor="ctr">
                    <a:solidFill>
                      <a:srgbClr val="008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思源黑体 CN Normal"/>
                        </a:rPr>
                        <a:t>1</a:t>
                      </a:r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思源黑体 CN Normal"/>
                        </a:rPr>
                        <a:t>2</a:t>
                      </a:r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1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思源黑体 CN Normal"/>
                        </a:rPr>
                        <a:t>3</a:t>
                      </a:r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1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思源黑体 CN Normal"/>
                        </a:rPr>
                        <a:t>4</a:t>
                      </a:r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1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思源黑体 CN Normal"/>
                        </a:rPr>
                        <a:t>5</a:t>
                      </a:r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CN Norm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背景介绍</a:t>
            </a:r>
            <a:r>
              <a:rPr lang="zh-CN" altLang="en-US" dirty="0">
                <a:solidFill>
                  <a:srgbClr val="0080EE"/>
                </a:solidFill>
                <a:sym typeface="+mn-ea"/>
              </a:rPr>
              <a:t>（可多页，图形文字均可）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8625" y="1233805"/>
            <a:ext cx="7856220" cy="636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完成材料后请删除：介绍标准涉及的产业链情况，帮助与会专家理解标准必要性和紧迫性，如产业发展现状（市场空间，主要玩家，存在问题），技术研究进展，全球标准进展等。</a:t>
            </a:r>
            <a:endParaRPr lang="zh-CN" altLang="en-US" i="1" dirty="0">
              <a:solidFill>
                <a:srgbClr val="0080EE"/>
              </a:solidFill>
            </a:endParaRPr>
          </a:p>
          <a:p>
            <a:endParaRPr lang="en-US" altLang="zh-CN" i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应用场景</a:t>
            </a:r>
            <a:r>
              <a:rPr lang="zh-CN" altLang="en-US" dirty="0">
                <a:solidFill>
                  <a:srgbClr val="0080EE"/>
                </a:solidFill>
                <a:sym typeface="+mn-ea"/>
              </a:rPr>
              <a:t>（可多页，图形文字均可）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60724" y="1168065"/>
            <a:ext cx="7856220" cy="636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完成材料后请删除：介绍标准使用业务场景，计划解决哪些问题等。</a:t>
            </a:r>
            <a:endParaRPr lang="zh-CN" altLang="en-US" i="1" dirty="0">
              <a:solidFill>
                <a:srgbClr val="0080EE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现有技术调研</a:t>
            </a:r>
            <a:r>
              <a:rPr lang="zh-CN" altLang="en-US" dirty="0">
                <a:solidFill>
                  <a:srgbClr val="0080EE"/>
                </a:solidFill>
                <a:sym typeface="+mn-ea"/>
              </a:rPr>
              <a:t>（可多页，图形文字均可）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06936" y="879998"/>
            <a:ext cx="7856220" cy="636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完成材料后请删除：解决上述业务问题的国内外主流技术方案有哪些？各有什么优缺点？建议至少分析国内、国际主流标准现状，国内、海外</a:t>
            </a:r>
            <a:r>
              <a:rPr lang="en-US" altLang="zh-CN" i="1" dirty="0">
                <a:solidFill>
                  <a:srgbClr val="0080EE"/>
                </a:solidFill>
                <a:sym typeface="+mn-ea"/>
              </a:rPr>
              <a:t>TOP3</a:t>
            </a:r>
            <a:r>
              <a:rPr lang="zh-CN" altLang="en-US" i="1" dirty="0">
                <a:solidFill>
                  <a:srgbClr val="0080EE"/>
                </a:solidFill>
                <a:sym typeface="+mn-ea"/>
              </a:rPr>
              <a:t>厂家产品应用情况。</a:t>
            </a:r>
            <a:endParaRPr lang="zh-CN" altLang="en-US" i="1" dirty="0">
              <a:solidFill>
                <a:srgbClr val="0080EE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技术需求</a:t>
            </a:r>
            <a:r>
              <a:rPr lang="zh-CN" altLang="en-US" dirty="0">
                <a:solidFill>
                  <a:srgbClr val="0080EE"/>
                </a:solidFill>
                <a:sym typeface="+mn-ea"/>
              </a:rPr>
              <a:t>（可多页，图形文字均可）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8625" y="868045"/>
            <a:ext cx="7856220" cy="636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完成材料后请删除：</a:t>
            </a:r>
            <a:r>
              <a:rPr lang="en-US" altLang="zh-CN" i="1" dirty="0">
                <a:solidFill>
                  <a:srgbClr val="0080EE"/>
                </a:solidFill>
                <a:sym typeface="+mn-ea"/>
              </a:rPr>
              <a:t>1</a:t>
            </a:r>
            <a:r>
              <a:rPr lang="zh-CN" altLang="en-US" i="1" dirty="0">
                <a:solidFill>
                  <a:srgbClr val="0080EE"/>
                </a:solidFill>
                <a:sym typeface="+mn-ea"/>
              </a:rPr>
              <a:t>）新技术标准或方案所解决的问题；</a:t>
            </a:r>
            <a:r>
              <a:rPr lang="en-US" altLang="zh-CN" i="1" dirty="0">
                <a:solidFill>
                  <a:srgbClr val="0080EE"/>
                </a:solidFill>
                <a:sym typeface="+mn-ea"/>
              </a:rPr>
              <a:t>2</a:t>
            </a:r>
            <a:r>
              <a:rPr lang="zh-CN" altLang="en-US" i="1" dirty="0">
                <a:solidFill>
                  <a:srgbClr val="0080EE"/>
                </a:solidFill>
                <a:sym typeface="+mn-ea"/>
              </a:rPr>
              <a:t>）新技术标准或方案的总体框架；</a:t>
            </a:r>
            <a:r>
              <a:rPr lang="en-US" altLang="zh-CN" i="1" dirty="0">
                <a:solidFill>
                  <a:srgbClr val="0080EE"/>
                </a:solidFill>
                <a:sym typeface="+mn-ea"/>
              </a:rPr>
              <a:t>3</a:t>
            </a:r>
            <a:r>
              <a:rPr lang="zh-CN" altLang="en-US" i="1" dirty="0">
                <a:solidFill>
                  <a:srgbClr val="0080EE"/>
                </a:solidFill>
                <a:sym typeface="+mn-ea"/>
              </a:rPr>
              <a:t>）新技术标准或方案的可实施、可部署性；</a:t>
            </a:r>
            <a:r>
              <a:rPr lang="en-US" altLang="zh-CN" i="1" dirty="0">
                <a:solidFill>
                  <a:srgbClr val="0080EE"/>
                </a:solidFill>
                <a:sym typeface="+mn-ea"/>
              </a:rPr>
              <a:t>4</a:t>
            </a:r>
            <a:r>
              <a:rPr lang="zh-CN" altLang="en-US" i="1" dirty="0">
                <a:solidFill>
                  <a:srgbClr val="0080EE"/>
                </a:solidFill>
                <a:sym typeface="+mn-ea"/>
              </a:rPr>
              <a:t>）新技术标准或方案带来的商业价值。</a:t>
            </a:r>
            <a:endParaRPr lang="zh-CN" altLang="en-US" i="1" dirty="0">
              <a:solidFill>
                <a:srgbClr val="0080EE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时间表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4685" y="907415"/>
            <a:ext cx="7034530" cy="1864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i="1" dirty="0">
                <a:solidFill>
                  <a:srgbClr val="0080EE"/>
                </a:solidFill>
                <a:sym typeface="+mn-ea"/>
              </a:rPr>
              <a:t>请参照联盟标准会议时间制定，建议不少于</a:t>
            </a:r>
            <a:r>
              <a:rPr lang="en-US" altLang="zh-CN" i="1" dirty="0">
                <a:solidFill>
                  <a:srgbClr val="0080EE"/>
                </a:solidFill>
                <a:sym typeface="+mn-ea"/>
              </a:rPr>
              <a:t>6</a:t>
            </a:r>
            <a:r>
              <a:rPr lang="zh-CN" altLang="en-US" i="1" dirty="0">
                <a:solidFill>
                  <a:srgbClr val="0080EE"/>
                </a:solidFill>
                <a:sym typeface="+mn-ea"/>
              </a:rPr>
              <a:t>个月</a:t>
            </a:r>
            <a:endParaRPr lang="zh-CN" altLang="en-US" i="1" dirty="0">
              <a:solidFill>
                <a:srgbClr val="0080EE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完成标准初稿时间：</a:t>
            </a:r>
            <a:endParaRPr lang="zh-CN" altLang="en-US" i="1" dirty="0">
              <a:solidFill>
                <a:srgbClr val="0080EE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方案测试时间：如不涉及测试，可不写</a:t>
            </a:r>
            <a:endParaRPr lang="zh-CN" altLang="en-US" i="1" dirty="0">
              <a:solidFill>
                <a:srgbClr val="0080EE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完成征求意见稿时间：</a:t>
            </a:r>
            <a:endParaRPr lang="zh-CN" altLang="en-US" i="1" dirty="0">
              <a:solidFill>
                <a:srgbClr val="0080EE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完成送审稿时间：</a:t>
            </a:r>
            <a:endParaRPr lang="zh-CN" altLang="en-US" i="1" dirty="0">
              <a:solidFill>
                <a:srgbClr val="0080EE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标准发布时间：</a:t>
            </a:r>
            <a:endParaRPr lang="zh-CN" altLang="en-US" i="1" dirty="0">
              <a:solidFill>
                <a:srgbClr val="0080EE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标准推广时间：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知识产权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7050" y="817880"/>
            <a:ext cx="8031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标准需要使用了哪些必要专利，非必要专利无需说明</a:t>
            </a:r>
          </a:p>
          <a:p>
            <a:pPr algn="l">
              <a:buClrTx/>
              <a:buSz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如不涉及专利，可写“不涉及”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国际化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7050" y="817880"/>
            <a:ext cx="80314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</a:pPr>
            <a:r>
              <a:rPr lang="zh-CN" altLang="en-US" i="1" dirty="0">
                <a:solidFill>
                  <a:srgbClr val="0080EE"/>
                </a:solidFill>
                <a:sym typeface="+mn-ea"/>
              </a:rPr>
              <a:t>标准有无国际化需求，如需国际化，后续需提供英文版本</a:t>
            </a:r>
          </a:p>
        </p:txBody>
      </p:sp>
    </p:spTree>
    <p:extLst>
      <p:ext uri="{BB962C8B-B14F-4D97-AF65-F5344CB8AC3E}">
        <p14:creationId xmlns:p14="http://schemas.microsoft.com/office/powerpoint/2010/main" val="63013954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I1NGQ4MDY4NjMxYWVlMzc3ODM2NDE0MmU1ODUxYz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338</Words>
  <Application>Microsoft Office PowerPoint</Application>
  <PresentationFormat>全屏显示(16:9)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 Narrow Regular</vt:lpstr>
      <vt:lpstr>思源黑体 CN Normal</vt:lpstr>
      <vt:lpstr>思源黑体 CN Regular</vt:lpstr>
      <vt:lpstr>宋体</vt:lpstr>
      <vt:lpstr>微软雅黑</vt:lpstr>
      <vt:lpstr>Arial</vt:lpstr>
      <vt:lpstr>Arial Black</vt:lpstr>
      <vt:lpstr>Calibri</vt:lpstr>
      <vt:lpstr>Office 主题</vt:lpstr>
      <vt:lpstr>标准需求提案名称：xxxxxxxx</vt:lpstr>
      <vt:lpstr>遗留意见处理情况</vt:lpstr>
      <vt:lpstr>背景介绍（可多页，图形文字均可）</vt:lpstr>
      <vt:lpstr>应用场景（可多页，图形文字均可）</vt:lpstr>
      <vt:lpstr>现有技术调研（可多页，图形文字均可）</vt:lpstr>
      <vt:lpstr>技术需求（可多页，图形文字均可）</vt:lpstr>
      <vt:lpstr>时间表</vt:lpstr>
      <vt:lpstr>知识产权</vt:lpstr>
      <vt:lpstr>国际化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陈铭</dc:creator>
  <cp:lastModifiedBy>Yangyouqing (Eugene)</cp:lastModifiedBy>
  <cp:revision>372</cp:revision>
  <cp:lastPrinted>2022-04-28T04:00:00Z</cp:lastPrinted>
  <dcterms:created xsi:type="dcterms:W3CDTF">2021-09-23T06:55:00Z</dcterms:created>
  <dcterms:modified xsi:type="dcterms:W3CDTF">2024-04-26T02:23:00Z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_2015_ms_pID_725343">
    <vt:lpwstr>(3)FbeoGOIAMskcmd2qUX8J8e31/KVTekvJjQgiHXYBaVQbwOk6YT3znot4lmNBzak/wMNkkzcs
nn48ksrax/01SI8Lr0p2ZNYDhxQO2hOWu3bDtaYL5SDnYlAmPR2O8QqUPkexMplrJs6EJi7Z
i8kDWSTwP7p1Gsz6GLinxevM5HOVMQxz58Vj1i4dMl8U4Ljz3pfHYAX8TuH7d1/tVmqRjLEy
MMtQZ+UkFYb8eOTppo</vt:lpwstr>
  </property>
  <property fmtid="{D5CDD505-2E9C-101B-9397-08002B2CF9AE}" pid="4" name="_2015_ms_pID_7253431">
    <vt:lpwstr>NUO3d6A8+NYfm7OmHm4pBXC7Z/CkpYCdzVra0jjvzdE3FyCsFOwAhl
7hy/YxFhVQtxj1T5S+Gdr/u3TyXhDKkqKKc+sFoKScd0F2KVIOdUT4AOkpYZJ0tnwis27fwR
xByyegBFDhFqI0PLg9RSRoqv8PMRxQE+c071/gSJHzWlAk/Spr/pBl7wPaQp72v/EE3Ew4qS
MrAarGElCa77+uPrryt2aC03yVsVGMgWzQeA</vt:lpwstr>
  </property>
  <property fmtid="{D5CDD505-2E9C-101B-9397-08002B2CF9AE}" pid="5" name="_2015_ms_pID_7253432">
    <vt:lpwstr>AKpzZx93VQuG9wBu/7MKL14=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1686737579</vt:lpwstr>
  </property>
  <property fmtid="{D5CDD505-2E9C-101B-9397-08002B2CF9AE}" pid="10" name="ICV">
    <vt:lpwstr>6E321C5AE5F340C8893E4E10E6821DD8_12</vt:lpwstr>
  </property>
</Properties>
</file>